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6" r:id="rId29"/>
    <p:sldId id="287" r:id="rId30"/>
    <p:sldId id="288" r:id="rId31"/>
    <p:sldId id="289" r:id="rId32"/>
    <p:sldId id="290" r:id="rId33"/>
    <p:sldId id="291" r:id="rId34"/>
    <p:sldId id="299" r:id="rId35"/>
    <p:sldId id="292" r:id="rId36"/>
    <p:sldId id="293" r:id="rId37"/>
    <p:sldId id="284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00"/>
    <a:srgbClr val="FF9966"/>
    <a:srgbClr val="FFCCFF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0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1709894"/>
            <a:ext cx="7572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dirty="0" smtClean="0">
                <a:solidFill>
                  <a:schemeClr val="bg1"/>
                </a:solidFill>
                <a:latin typeface="+mj-lt"/>
              </a:rPr>
              <a:t>Урок географии</a:t>
            </a:r>
            <a:endParaRPr lang="ru-RU" sz="7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3770" y="1770936"/>
            <a:ext cx="7500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dirty="0" smtClean="0">
                <a:solidFill>
                  <a:srgbClr val="C00000"/>
                </a:solidFill>
                <a:latin typeface="+mj-lt"/>
              </a:rPr>
              <a:t>Урок географии</a:t>
            </a:r>
            <a:endParaRPr lang="ru-RU" sz="7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5072074"/>
            <a:ext cx="33575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 класс</a:t>
            </a:r>
            <a:endParaRPr lang="ru-RU" sz="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4962" y="5103507"/>
            <a:ext cx="32861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 класс</a:t>
            </a:r>
            <a:endParaRPr lang="ru-RU" sz="55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3108" y="233340"/>
            <a:ext cx="6286544" cy="157955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Галактика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Млечный Путь</a:t>
            </a:r>
          </a:p>
        </p:txBody>
      </p:sp>
      <p:pic>
        <p:nvPicPr>
          <p:cNvPr id="3" name="Picture 5" descr="NGC6946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1"/>
            <a:ext cx="6357982" cy="458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95482" y="266678"/>
            <a:ext cx="6286544" cy="157955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Галактика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Млечный Путь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214414" y="1071546"/>
            <a:ext cx="7643866" cy="5500726"/>
          </a:xfrm>
          <a:prstGeom prst="foldedCorner">
            <a:avLst>
              <a:gd name="adj" fmla="val 14935"/>
            </a:avLst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конверт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143140" cy="168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57290" y="1162034"/>
            <a:ext cx="727238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+mj-lt"/>
              </a:rPr>
              <a:t>Здравствуй, мой незнакомый</a:t>
            </a:r>
          </a:p>
          <a:p>
            <a:pPr algn="ctr"/>
            <a:r>
              <a:rPr lang="ru-RU" sz="2500" dirty="0" smtClean="0">
                <a:latin typeface="+mj-lt"/>
              </a:rPr>
              <a:t>инопланетный друг! </a:t>
            </a:r>
          </a:p>
          <a:p>
            <a:pPr algn="just"/>
            <a:r>
              <a:rPr lang="ru-RU" sz="2500" dirty="0" smtClean="0">
                <a:latin typeface="+mj-lt"/>
              </a:rPr>
              <a:t>Очень хочется с тобой начать переписку и рассказать о себе. Я живу на планете ………., которая расположена на  ………….. орбите от Солнца. Самой большой планетой в нашей системе является …………, а самой маленькой  ….. . Самая близкая к Солнцу планета…………, самая высокая температура на планете……… . В нашей Солнечной системе есть планета с самым большим количеством спутников – это планета ………….., у неё их 17. </a:t>
            </a:r>
          </a:p>
          <a:p>
            <a:pPr algn="just"/>
            <a:r>
              <a:rPr lang="ru-RU" sz="2500" dirty="0" smtClean="0">
                <a:latin typeface="+mj-lt"/>
              </a:rPr>
              <a:t>В центре Солнечной системы расположено</a:t>
            </a:r>
          </a:p>
          <a:p>
            <a:pPr algn="just"/>
            <a:r>
              <a:rPr lang="ru-RU" sz="2500" dirty="0" smtClean="0">
                <a:latin typeface="+mj-lt"/>
              </a:rPr>
              <a:t>……… . Это – звезда.</a:t>
            </a:r>
            <a:endParaRPr lang="ru-RU" sz="25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446110"/>
            <a:ext cx="6215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 smtClean="0">
                <a:solidFill>
                  <a:srgbClr val="000099"/>
                </a:solidFill>
                <a:latin typeface="+mj-lt"/>
              </a:rPr>
              <a:t>Письмо инопланетному другу</a:t>
            </a:r>
            <a:endParaRPr lang="ru-RU" sz="3000" b="1" dirty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071546"/>
            <a:ext cx="333377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90694" y="233340"/>
            <a:ext cx="6286544" cy="157955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Луна – естественный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спутник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Земли</a:t>
            </a:r>
            <a:endParaRPr kumimoji="0" lang="ru-RU" sz="45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57356" y="266678"/>
            <a:ext cx="6286544" cy="2447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Луна – естественный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спутник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Земли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0298" y="3000372"/>
            <a:ext cx="5024441" cy="376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b="3226"/>
          <a:stretch>
            <a:fillRect/>
          </a:stretch>
        </p:blipFill>
        <p:spPr bwMode="auto">
          <a:xfrm>
            <a:off x="6429388" y="1071545"/>
            <a:ext cx="2505076" cy="242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428860" y="2935428"/>
            <a:ext cx="47863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Диаметр Луны почти в 4 раза </a:t>
            </a:r>
            <a:endParaRPr lang="ru-RU" sz="20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меньше диаметра Земли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rcRect l="21860" t="28971" b="5682"/>
          <a:stretch>
            <a:fillRect/>
          </a:stretch>
        </p:blipFill>
        <p:spPr>
          <a:xfrm>
            <a:off x="642910" y="1843212"/>
            <a:ext cx="8001056" cy="5014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28604"/>
            <a:ext cx="8001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+mj-lt"/>
              </a:rPr>
              <a:t>Лунное притяжение вызывает на Земле приливы, а удаление от Земли ослабляет это притяжение </a:t>
            </a:r>
          </a:p>
          <a:p>
            <a:pPr algn="ctr"/>
            <a:r>
              <a:rPr lang="ru-RU" sz="2600" dirty="0" smtClean="0">
                <a:latin typeface="+mj-lt"/>
              </a:rPr>
              <a:t>и прилив сменяется отливом</a:t>
            </a:r>
            <a:endParaRPr lang="ru-RU" sz="26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1307" t="1586" r="4023" b="50597"/>
          <a:stretch>
            <a:fillRect/>
          </a:stretch>
        </p:blipFill>
        <p:spPr>
          <a:xfrm>
            <a:off x="857224" y="357166"/>
            <a:ext cx="763404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1307" t="50570" r="4023" b="1613"/>
          <a:stretch>
            <a:fillRect/>
          </a:stretch>
        </p:blipFill>
        <p:spPr>
          <a:xfrm>
            <a:off x="857224" y="3643314"/>
            <a:ext cx="763404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лу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357166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Фазы Луны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285728"/>
            <a:ext cx="6091303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895752" cy="497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4309268"/>
            <a:ext cx="27146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+mj-lt"/>
              </a:rPr>
              <a:t>Луноход</a:t>
            </a:r>
            <a:endParaRPr lang="ru-RU" sz="25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6023780"/>
            <a:ext cx="23574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+mj-lt"/>
              </a:rPr>
              <a:t>Астронавт</a:t>
            </a:r>
            <a:endParaRPr lang="ru-RU" sz="25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1214414" y="1071546"/>
            <a:ext cx="7643866" cy="2786082"/>
          </a:xfrm>
          <a:prstGeom prst="foldedCorner">
            <a:avLst>
              <a:gd name="adj" fmla="val 14935"/>
            </a:avLst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E:\конверт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143140" cy="168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71736" y="446110"/>
            <a:ext cx="6215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 smtClean="0">
                <a:solidFill>
                  <a:srgbClr val="000099"/>
                </a:solidFill>
                <a:latin typeface="+mj-lt"/>
              </a:rPr>
              <a:t>Письмо инопланетному другу</a:t>
            </a:r>
            <a:endParaRPr lang="ru-RU" sz="30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00166" y="1285860"/>
            <a:ext cx="7000924" cy="2357454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Наша планета имеет ……..…… спутник.  Это  -  ………  .  От притяжения Луны на Земле бывают ………..…….. и ……………. 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43084" y="161908"/>
            <a:ext cx="6758006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Адрес отправителя: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57422" y="904900"/>
            <a:ext cx="3281362" cy="6096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Галактика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Система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Планета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Материк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Полушарие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Страна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Область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Район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Поселок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Улица – </a:t>
            </a:r>
          </a:p>
        </p:txBody>
      </p:sp>
      <p:pic>
        <p:nvPicPr>
          <p:cNvPr id="4" name="Picture 2" descr="E:\конверт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2143140" cy="168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72196" y="857232"/>
            <a:ext cx="3500398" cy="592933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500" dirty="0" smtClean="0">
                <a:latin typeface="+mj-lt"/>
              </a:rPr>
              <a:t>Земля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Солнечная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Евразия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Северное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500" dirty="0" err="1" smtClean="0">
                <a:latin typeface="+mj-lt"/>
              </a:rPr>
              <a:t>Кикнурский</a:t>
            </a:r>
            <a:endParaRPr lang="ru-RU" sz="3500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500" dirty="0" smtClean="0">
                <a:latin typeface="+mj-lt"/>
              </a:rPr>
              <a:t>Млечный Путь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500" dirty="0" smtClean="0">
                <a:latin typeface="+mj-lt"/>
              </a:rPr>
              <a:t>Ленина, 41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РФ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Кировская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Кикнур</a:t>
            </a:r>
            <a:endParaRPr kumimoji="0" lang="ru-RU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43084" y="161908"/>
            <a:ext cx="6758006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Адрес отправителя: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57422" y="904900"/>
            <a:ext cx="3281362" cy="6096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Галактика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Система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Планета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Материк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Полушарие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Страна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Область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Район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Поселок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Улица – </a:t>
            </a:r>
          </a:p>
        </p:txBody>
      </p:sp>
      <p:pic>
        <p:nvPicPr>
          <p:cNvPr id="4" name="Picture 2" descr="E:\конверт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2143140" cy="168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72196" y="857232"/>
            <a:ext cx="3500398" cy="592933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500" dirty="0" smtClean="0">
                <a:latin typeface="+mj-lt"/>
              </a:rPr>
              <a:t>Млечный Путь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500" dirty="0" smtClean="0">
                <a:latin typeface="+mj-lt"/>
              </a:rPr>
              <a:t>Солнечная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500" dirty="0" smtClean="0">
                <a:latin typeface="+mj-lt"/>
              </a:rPr>
              <a:t>Земля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Евразия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Северное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500" dirty="0" smtClean="0">
                <a:latin typeface="+mj-lt"/>
              </a:rPr>
              <a:t>РФ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500" dirty="0" smtClean="0">
                <a:latin typeface="+mj-lt"/>
              </a:rPr>
              <a:t>Кировская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500" dirty="0" err="1" smtClean="0">
                <a:latin typeface="+mj-lt"/>
              </a:rPr>
              <a:t>Кикнурский</a:t>
            </a:r>
            <a:endParaRPr lang="ru-RU" sz="3500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500" dirty="0" err="1" smtClean="0">
                <a:latin typeface="+mj-lt"/>
              </a:rPr>
              <a:t>Кикнур</a:t>
            </a:r>
            <a:endParaRPr lang="ru-RU" sz="3500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500" dirty="0" smtClean="0">
                <a:latin typeface="+mj-lt"/>
              </a:rPr>
              <a:t>Ленина, 41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00166" y="214290"/>
          <a:ext cx="6960956" cy="6394366"/>
        </p:xfrm>
        <a:graphic>
          <a:graphicData uri="http://schemas.openxmlformats.org/presentationml/2006/ole">
            <p:oleObj spid="_x0000_s1026" name="Точечный рисунок" r:id="rId3" imgW="5219048" imgH="5582429" progId="PBrush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43084" y="161908"/>
            <a:ext cx="6758006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Адрес получателя: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57422" y="1357298"/>
            <a:ext cx="6286544" cy="492922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Куда: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Галактика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Система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Планета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Кому: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Моему инопланетному другу </a:t>
            </a:r>
          </a:p>
        </p:txBody>
      </p:sp>
      <p:pic>
        <p:nvPicPr>
          <p:cNvPr id="4" name="Picture 2" descr="E:\конверт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2143140" cy="168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00118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«Третий лишний»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85918" y="2000240"/>
            <a:ext cx="2857520" cy="7143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Меркурий,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61960" y="300016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«Третий лишний»</a:t>
            </a: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1428728" y="2143116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1428728" y="3000372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1428728" y="385538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0" y="2000240"/>
            <a:ext cx="2286016" cy="8572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Сатурн,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15140" y="2000240"/>
            <a:ext cx="1828784" cy="7858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Земля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85918" y="2000240"/>
            <a:ext cx="1857388" cy="1714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Марс,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u-RU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428992" y="2000240"/>
            <a:ext cx="1928826" cy="17859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Земля,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u-RU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214942" y="2000240"/>
            <a:ext cx="3328982" cy="16430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Венера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u-RU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85918" y="2000240"/>
            <a:ext cx="2000264" cy="26146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Земля,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671910" y="2857496"/>
            <a:ext cx="2471726" cy="17573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Солнце,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743612" y="2000240"/>
            <a:ext cx="2900354" cy="26146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Сириус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8668" y="500050"/>
            <a:ext cx="8472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500" kern="0" dirty="0">
                <a:latin typeface="+mj-lt"/>
                <a:ea typeface="+mj-ea"/>
                <a:cs typeface="+mj-cs"/>
              </a:rPr>
              <a:t>Уникальность  Земли состоит в том, </a:t>
            </a:r>
            <a:r>
              <a:rPr lang="ru-RU" sz="2500" kern="0" dirty="0" smtClean="0">
                <a:latin typeface="+mj-lt"/>
                <a:ea typeface="+mj-ea"/>
                <a:cs typeface="+mj-cs"/>
              </a:rPr>
              <a:t>что </a:t>
            </a:r>
          </a:p>
          <a:p>
            <a:pPr algn="ctr">
              <a:defRPr/>
            </a:pPr>
            <a:r>
              <a:rPr lang="ru-RU" sz="2500" kern="0" dirty="0" smtClean="0">
                <a:latin typeface="+mj-lt"/>
                <a:ea typeface="+mj-ea"/>
                <a:cs typeface="+mj-cs"/>
              </a:rPr>
              <a:t>только </a:t>
            </a:r>
            <a:r>
              <a:rPr lang="ru-RU" sz="2500" kern="0" dirty="0">
                <a:latin typeface="+mj-lt"/>
                <a:ea typeface="+mj-ea"/>
                <a:cs typeface="+mj-cs"/>
              </a:rPr>
              <a:t>на ней из всех планет Солнечной системы </a:t>
            </a:r>
            <a:endParaRPr lang="ru-RU" sz="2500" kern="0" dirty="0" smtClean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500" kern="0" dirty="0" smtClean="0">
                <a:latin typeface="+mj-lt"/>
                <a:ea typeface="+mj-ea"/>
                <a:cs typeface="+mj-cs"/>
              </a:rPr>
              <a:t>есть жизнь</a:t>
            </a:r>
            <a:endParaRPr lang="ru-RU" sz="25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99768"/>
            <a:ext cx="4341782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4092" y="1785926"/>
            <a:ext cx="4065626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43042" y="214290"/>
            <a:ext cx="7000924" cy="15097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В чём же уникальность нашей планеты?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0" y="2071678"/>
            <a:ext cx="861060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000" dirty="0">
                <a:latin typeface="Arial" charset="0"/>
              </a:rPr>
              <a:t>Существованию живого способствует ряд особенностей Земли: </a:t>
            </a:r>
          </a:p>
          <a:p>
            <a:pPr algn="ctr"/>
            <a:endParaRPr lang="ru-RU" sz="1500" dirty="0" smtClean="0">
              <a:latin typeface="Arial" charset="0"/>
            </a:endParaRPr>
          </a:p>
          <a:p>
            <a:pPr algn="ctr"/>
            <a:r>
              <a:rPr lang="ru-RU" sz="3000" dirty="0" smtClean="0">
                <a:latin typeface="Arial" charset="0"/>
              </a:rPr>
              <a:t>расстояние </a:t>
            </a:r>
            <a:r>
              <a:rPr lang="ru-RU" sz="3000" dirty="0">
                <a:latin typeface="Arial" charset="0"/>
              </a:rPr>
              <a:t>от Солнца,</a:t>
            </a:r>
          </a:p>
          <a:p>
            <a:pPr algn="ctr"/>
            <a:r>
              <a:rPr lang="ru-RU" sz="1500" dirty="0">
                <a:latin typeface="Arial" charset="0"/>
              </a:rPr>
              <a:t> </a:t>
            </a:r>
          </a:p>
          <a:p>
            <a:pPr algn="ctr"/>
            <a:r>
              <a:rPr lang="ru-RU" sz="3000" dirty="0">
                <a:latin typeface="Arial" charset="0"/>
              </a:rPr>
              <a:t>наличие воздушной оболочки </a:t>
            </a:r>
          </a:p>
          <a:p>
            <a:pPr algn="ctr"/>
            <a:r>
              <a:rPr lang="ru-RU" sz="3000" dirty="0">
                <a:latin typeface="Arial" charset="0"/>
              </a:rPr>
              <a:t>и </a:t>
            </a:r>
          </a:p>
          <a:p>
            <a:pPr algn="ctr"/>
            <a:r>
              <a:rPr lang="ru-RU" sz="3000" dirty="0">
                <a:latin typeface="Arial" charset="0"/>
              </a:rPr>
              <a:t>больших запасов воды, </a:t>
            </a:r>
          </a:p>
          <a:p>
            <a:pPr algn="ctr"/>
            <a:endParaRPr lang="ru-RU" sz="1500" dirty="0">
              <a:latin typeface="Arial" charset="0"/>
            </a:endParaRPr>
          </a:p>
          <a:p>
            <a:pPr algn="ctr"/>
            <a:r>
              <a:rPr lang="ru-RU" sz="3000" dirty="0">
                <a:latin typeface="Arial" charset="0"/>
              </a:rPr>
              <a:t>существование почвы.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9704" y="247628"/>
            <a:ext cx="7000924" cy="15097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В чём же уникальность нашей планеты?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Анимация\анимашки\0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8597" y="260350"/>
            <a:ext cx="8499536" cy="1077218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baseline="-25000" dirty="0">
                <a:latin typeface="Arial" charset="0"/>
              </a:rPr>
              <a:t>Уникальность Земли </a:t>
            </a:r>
            <a:r>
              <a:rPr lang="ru-RU" sz="3200" b="1" i="1" baseline="-25000" dirty="0" smtClean="0">
                <a:latin typeface="Arial" charset="0"/>
              </a:rPr>
              <a:t>заключается, </a:t>
            </a:r>
            <a:r>
              <a:rPr lang="ru-RU" sz="3200" b="1" i="1" baseline="-25000" dirty="0">
                <a:latin typeface="Arial" charset="0"/>
              </a:rPr>
              <a:t>прежде </a:t>
            </a:r>
            <a:r>
              <a:rPr lang="ru-RU" sz="3200" b="1" i="1" baseline="-25000" dirty="0" smtClean="0">
                <a:latin typeface="Arial" charset="0"/>
              </a:rPr>
              <a:t>всего, </a:t>
            </a:r>
          </a:p>
          <a:p>
            <a:pPr algn="ctr"/>
            <a:r>
              <a:rPr lang="ru-RU" sz="3200" b="1" i="1" baseline="-25000" dirty="0" smtClean="0">
                <a:latin typeface="Arial" charset="0"/>
              </a:rPr>
              <a:t>в </a:t>
            </a:r>
            <a:r>
              <a:rPr lang="ru-RU" sz="3200" b="1" i="1" baseline="-25000" dirty="0">
                <a:latin typeface="Arial" charset="0"/>
              </a:rPr>
              <a:t>том, что на ней живём мы, разумные люди, </a:t>
            </a:r>
            <a:endParaRPr lang="ru-RU" sz="3200" b="1" i="1" baseline="-25000" dirty="0" smtClean="0">
              <a:latin typeface="Arial" charset="0"/>
            </a:endParaRPr>
          </a:p>
          <a:p>
            <a:pPr algn="ctr"/>
            <a:r>
              <a:rPr lang="ru-RU" sz="3200" b="1" i="1" baseline="-25000" dirty="0" smtClean="0">
                <a:latin typeface="Arial" charset="0"/>
              </a:rPr>
              <a:t>появление </a:t>
            </a:r>
            <a:r>
              <a:rPr lang="ru-RU" sz="3200" b="1" i="1" baseline="-25000" dirty="0">
                <a:latin typeface="Arial" charset="0"/>
              </a:rPr>
              <a:t>которых является вершиной эволюции </a:t>
            </a:r>
            <a:r>
              <a:rPr lang="ru-RU" sz="3200" b="1" i="1" baseline="-25000" dirty="0" smtClean="0">
                <a:latin typeface="Arial" charset="0"/>
              </a:rPr>
              <a:t>жизни</a:t>
            </a:r>
            <a:endParaRPr lang="ru-RU" sz="3200" b="1" i="1" baseline="-25000" dirty="0">
              <a:latin typeface="Arial" charset="0"/>
            </a:endParaRPr>
          </a:p>
        </p:txBody>
      </p:sp>
      <p:pic>
        <p:nvPicPr>
          <p:cNvPr id="4" name="Picture 6" descr="pic_bi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84313"/>
            <a:ext cx="5976938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00100" y="349251"/>
            <a:ext cx="7515220" cy="122236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«Наша </a:t>
            </a:r>
            <a:r>
              <a:rPr kumimoji="0" lang="ru-RU" sz="250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голубая</a:t>
            </a:r>
            <a:r>
              <a:rPr kumimoji="0" lang="ru-RU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планета» -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так называли Землю космонавты,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увидев её из космоса</a:t>
            </a:r>
          </a:p>
        </p:txBody>
      </p:sp>
      <p:pic>
        <p:nvPicPr>
          <p:cNvPr id="3" name="Picture 3" descr="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820883"/>
            <a:ext cx="4105275" cy="4537075"/>
          </a:xfrm>
          <a:prstGeom prst="rect">
            <a:avLst/>
          </a:prstGeom>
          <a:noFill/>
        </p:spPr>
      </p:pic>
      <p:pic>
        <p:nvPicPr>
          <p:cNvPr id="4" name="Picture 8" descr="zem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20883"/>
            <a:ext cx="41036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гагар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5244" y="357166"/>
            <a:ext cx="256053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027" t="33203" r="33565" b="4297"/>
          <a:stretch>
            <a:fillRect/>
          </a:stretch>
        </p:blipFill>
        <p:spPr bwMode="auto">
          <a:xfrm>
            <a:off x="1643042" y="0"/>
            <a:ext cx="671514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42875"/>
            <a:ext cx="1778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388" y="2205038"/>
            <a:ext cx="8763000" cy="443865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277813"/>
            <a:ext cx="7786742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Физкультминутка</a:t>
            </a:r>
            <a:endParaRPr kumimoji="0" lang="ru-RU" sz="45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9638" y="300017"/>
            <a:ext cx="6053180" cy="7715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271459"/>
            <a:ext cx="82153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+mj-lt"/>
              </a:rPr>
              <a:t>Если верное утверждение – руки вперёд</a:t>
            </a:r>
          </a:p>
          <a:p>
            <a:r>
              <a:rPr lang="ru-RU" sz="2300" dirty="0" smtClean="0">
                <a:latin typeface="+mj-lt"/>
              </a:rPr>
              <a:t>Если неверное утверждение – руки над головой и хлопок</a:t>
            </a:r>
            <a:endParaRPr lang="ru-RU" sz="23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21455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Юпитер – планета-гигант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42875"/>
            <a:ext cx="1778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388" y="2205038"/>
            <a:ext cx="8763000" cy="443865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277813"/>
            <a:ext cx="7786742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Физкультминутка</a:t>
            </a:r>
            <a:endParaRPr kumimoji="0" lang="ru-RU" sz="45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9638" y="300017"/>
            <a:ext cx="6053180" cy="7715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271459"/>
            <a:ext cx="82153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+mj-lt"/>
              </a:rPr>
              <a:t>Если верное утверждение – руки вперёд</a:t>
            </a:r>
          </a:p>
          <a:p>
            <a:r>
              <a:rPr lang="ru-RU" sz="2300" dirty="0" smtClean="0">
                <a:latin typeface="+mj-lt"/>
              </a:rPr>
              <a:t>Если неверное утверждение – руки над головой и хлопок</a:t>
            </a:r>
            <a:endParaRPr lang="ru-RU" sz="23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21455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2. Земля – самая большая планета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42875"/>
            <a:ext cx="1778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388" y="2205038"/>
            <a:ext cx="8763000" cy="443865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277813"/>
            <a:ext cx="7786742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Физкультминутка</a:t>
            </a:r>
            <a:endParaRPr kumimoji="0" lang="ru-RU" sz="45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9638" y="300017"/>
            <a:ext cx="6053180" cy="7715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271459"/>
            <a:ext cx="82153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+mj-lt"/>
              </a:rPr>
              <a:t>Если верное утверждение – руки вперёд</a:t>
            </a:r>
          </a:p>
          <a:p>
            <a:r>
              <a:rPr lang="ru-RU" sz="2300" dirty="0" smtClean="0">
                <a:latin typeface="+mj-lt"/>
              </a:rPr>
              <a:t>Если неверное утверждение – руки над головой и хлопок</a:t>
            </a:r>
            <a:endParaRPr lang="ru-RU" sz="23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214554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3. Во Вселенной существует лишь одна Галактика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42976" y="785794"/>
            <a:ext cx="7286676" cy="1643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Земля</a:t>
            </a:r>
            <a:r>
              <a:rPr kumimoji="0" lang="ru-RU" sz="5000" b="1" i="0" u="none" strike="noStrike" kern="1200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планета Солнечной системы</a:t>
            </a:r>
            <a:endParaRPr kumimoji="0" lang="ru-RU" sz="5000" b="1" i="0" u="none" strike="noStrike" kern="1200" spc="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4" descr="2661853xyudgpkf2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42875"/>
            <a:ext cx="1778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388" y="2205038"/>
            <a:ext cx="8763000" cy="443865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277813"/>
            <a:ext cx="7786742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Физкультминутка</a:t>
            </a:r>
            <a:endParaRPr kumimoji="0" lang="ru-RU" sz="45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9638" y="300017"/>
            <a:ext cx="6053180" cy="7715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271459"/>
            <a:ext cx="82153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+mj-lt"/>
              </a:rPr>
              <a:t>Если верное утверждение – руки вперёд</a:t>
            </a:r>
          </a:p>
          <a:p>
            <a:r>
              <a:rPr lang="ru-RU" sz="2300" dirty="0" smtClean="0">
                <a:latin typeface="+mj-lt"/>
              </a:rPr>
              <a:t>Если неверное утверждение – руки над головой и хлопок</a:t>
            </a:r>
            <a:endParaRPr lang="ru-RU" sz="23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21455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4. Луна – естественный спутник Земли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42875"/>
            <a:ext cx="1778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388" y="2205038"/>
            <a:ext cx="8763000" cy="443865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277813"/>
            <a:ext cx="7786742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Физкультминутка</a:t>
            </a:r>
            <a:endParaRPr kumimoji="0" lang="ru-RU" sz="45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9638" y="300017"/>
            <a:ext cx="6053180" cy="7715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271459"/>
            <a:ext cx="82153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+mj-lt"/>
              </a:rPr>
              <a:t>Если верное утверждение – руки вперёд</a:t>
            </a:r>
          </a:p>
          <a:p>
            <a:r>
              <a:rPr lang="ru-RU" sz="2300" dirty="0" smtClean="0">
                <a:latin typeface="+mj-lt"/>
              </a:rPr>
              <a:t>Если неверное утверждение – руки над головой и хлопок</a:t>
            </a:r>
            <a:endParaRPr lang="ru-RU" sz="23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21455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5. Солнце – это звезда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42875"/>
            <a:ext cx="1778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388" y="2205038"/>
            <a:ext cx="8763000" cy="443865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277813"/>
            <a:ext cx="7786742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Физкультминутка</a:t>
            </a:r>
            <a:endParaRPr kumimoji="0" lang="ru-RU" sz="45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9638" y="300017"/>
            <a:ext cx="6053180" cy="7715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271459"/>
            <a:ext cx="82153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+mj-lt"/>
              </a:rPr>
              <a:t>Если верное утверждение – руки вперёд</a:t>
            </a:r>
          </a:p>
          <a:p>
            <a:r>
              <a:rPr lang="ru-RU" sz="2300" dirty="0" smtClean="0">
                <a:latin typeface="+mj-lt"/>
              </a:rPr>
              <a:t>Если неверное утверждение – руки над головой и хлопок</a:t>
            </a:r>
            <a:endParaRPr lang="ru-RU" sz="23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21455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6. Венера – самая маленькая планета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42875"/>
            <a:ext cx="1778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388" y="2205038"/>
            <a:ext cx="8763000" cy="443865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277813"/>
            <a:ext cx="7786742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Физкультминутка</a:t>
            </a:r>
            <a:endParaRPr kumimoji="0" lang="ru-RU" sz="45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9638" y="300017"/>
            <a:ext cx="6053180" cy="7715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271459"/>
            <a:ext cx="82153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+mj-lt"/>
              </a:rPr>
              <a:t>Если верное утверждение – руки вперёд</a:t>
            </a:r>
          </a:p>
          <a:p>
            <a:r>
              <a:rPr lang="ru-RU" sz="2300" dirty="0" smtClean="0">
                <a:latin typeface="+mj-lt"/>
              </a:rPr>
              <a:t>Если неверное утверждение – руки над головой и хлопок</a:t>
            </a:r>
            <a:endParaRPr lang="ru-RU" sz="23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21455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7. Земля – уникальная планета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85918" y="0"/>
            <a:ext cx="7072362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Скопление звёзд называют: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А) Солнечная система           Б) Галактика</a:t>
            </a: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В) Вселенная                          Г) Парад планет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Солнце состоит из газов: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А) кислорода и водорода      Б) водорода и гелия</a:t>
            </a: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В) гелия и кислорода             Г) азота и кислорода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Земля - является по счёту от Солнца планетой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А) девятой                              Б) пятой</a:t>
            </a: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В) третьей                               Г) первой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4. Силы взаимодействия Земли и Луны являются причиной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возникновения: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А) землетрясений и цунами,    Б) цунами и наводнений</a:t>
            </a: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В) смерчей и торнадо                Г) приливов и отливов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5. Укажите, какой из перечисленных фактов не может являться условием существования жизни на Земле: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А) на Земле существует вода</a:t>
            </a: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Б) температура на Земле значительно выше температуры других планет</a:t>
            </a: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В) Земля имеет атмосферу, пропускающую достаточное количество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солнечного света и тепла.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 Приливы и отливы в Мировом океане регулирует: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А) притяжение Луны               Б) притяжение Земли</a:t>
            </a: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В) притяжение Марса             Г) постоянные ветры Земли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7. Луна – спутник: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А) Марса                                  Б) Венеры</a:t>
            </a: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В) Земли                                  Г) Солнца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8. Солнце – это: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А) планета                                Б) звезда </a:t>
            </a:r>
          </a:p>
          <a:p>
            <a:pPr marL="342900" marR="0" lvl="0" indent="19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В) спутник Земли                     Г) комета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4282" y="2714620"/>
            <a:ext cx="1676412" cy="7715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Тест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382" y="2752720"/>
            <a:ext cx="1676412" cy="7715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Тест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86116" y="857232"/>
            <a:ext cx="1857388" cy="5429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1)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2)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3)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4)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5)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6)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7)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8)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7158" y="2571744"/>
            <a:ext cx="3143272" cy="7715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Правильные ответы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58" y="2600320"/>
            <a:ext cx="2928958" cy="7715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Правильные ответы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3705235"/>
            <a:ext cx="3571900" cy="200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200" dirty="0" smtClean="0">
                <a:latin typeface="+mj-lt"/>
              </a:rPr>
              <a:t>Если 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верно</a:t>
            </a:r>
            <a:r>
              <a:rPr lang="ru-RU" sz="3200" dirty="0" smtClean="0">
                <a:latin typeface="+mj-lt"/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200" dirty="0" smtClean="0">
                <a:latin typeface="+mj-lt"/>
              </a:rPr>
              <a:t>7-8 ответов –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200" dirty="0" smtClean="0">
                <a:latin typeface="+mj-lt"/>
              </a:rPr>
              <a:t>6 ответов –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200" dirty="0" smtClean="0">
                <a:latin typeface="+mj-lt"/>
              </a:rPr>
              <a:t>5 ответов –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42910" y="0"/>
            <a:ext cx="8143932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85850" marR="0" lvl="0" indent="-6286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	Земля вращается вокруг Солнца.</a:t>
            </a:r>
          </a:p>
          <a:p>
            <a:pPr marL="1085850" marR="0" lvl="0" indent="-6286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	Солнце – центр Солнечной системы.</a:t>
            </a:r>
          </a:p>
          <a:p>
            <a:pPr marL="1085850" marR="0" lvl="0" indent="-6286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	Луна приводит к образованию приливов и отливов на Земле. </a:t>
            </a:r>
          </a:p>
          <a:p>
            <a:pPr marL="1085850" marR="0" lvl="0" indent="-6286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4. 	Земля имеет два спутника. </a:t>
            </a:r>
          </a:p>
          <a:p>
            <a:pPr marL="1085850" marR="0" lvl="0" indent="-6286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5. 	Юпитер – самая маленькая планета Солнечной системы.</a:t>
            </a:r>
          </a:p>
          <a:p>
            <a:pPr marL="1085850" marR="0" lvl="0" indent="-6286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 	Вселенная – часть Галактики.</a:t>
            </a:r>
          </a:p>
          <a:p>
            <a:pPr marL="1085850" marR="0" lvl="0" indent="-6286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7. 	Орбита – путь Земли вокруг Солнца.</a:t>
            </a:r>
          </a:p>
          <a:p>
            <a:pPr marL="1085850" marR="0" lvl="0" indent="-6286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8. 	Земля – это планета жизни. </a:t>
            </a:r>
          </a:p>
          <a:p>
            <a:pPr marL="1085850" marR="0" lvl="0" indent="-6286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9"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Луна всегда обращена к Земле </a:t>
            </a:r>
          </a:p>
          <a:p>
            <a:pPr marL="1085850" marR="0" lvl="0" indent="-6286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3000" dirty="0" smtClean="0">
                <a:latin typeface="+mj-lt"/>
              </a:rPr>
              <a:t>	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одной стороной.</a:t>
            </a:r>
          </a:p>
          <a:p>
            <a:pPr marL="1085850" marR="0" lvl="0" indent="-6286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10. Земля – пятая планета от Солнца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4836" y="180952"/>
            <a:ext cx="500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  <a:latin typeface="+mj-lt"/>
              </a:rPr>
              <a:t>+</a:t>
            </a:r>
            <a:endParaRPr lang="ru-RU" sz="35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074" y="654918"/>
            <a:ext cx="500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  <a:latin typeface="+mj-lt"/>
              </a:rPr>
              <a:t>+</a:t>
            </a:r>
            <a:endParaRPr lang="ru-RU" sz="35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074" y="1226422"/>
            <a:ext cx="500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  <a:latin typeface="+mj-lt"/>
              </a:rPr>
              <a:t>+</a:t>
            </a:r>
            <a:endParaRPr lang="ru-RU" sz="35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598" y="3967166"/>
            <a:ext cx="500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  <a:latin typeface="+mj-lt"/>
              </a:rPr>
              <a:t>+</a:t>
            </a:r>
            <a:endParaRPr lang="ru-RU" sz="35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836" y="4512570"/>
            <a:ext cx="500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  <a:latin typeface="+mj-lt"/>
              </a:rPr>
              <a:t>+</a:t>
            </a:r>
            <a:endParaRPr lang="ru-RU" sz="35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598" y="2083678"/>
            <a:ext cx="500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0099"/>
                </a:solidFill>
                <a:latin typeface="+mj-lt"/>
              </a:rPr>
              <a:t>-</a:t>
            </a:r>
            <a:endParaRPr lang="ru-RU" sz="35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836" y="2583744"/>
            <a:ext cx="500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0099"/>
                </a:solidFill>
                <a:latin typeface="+mj-lt"/>
              </a:rPr>
              <a:t>-</a:t>
            </a:r>
            <a:endParaRPr lang="ru-RU" sz="35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836" y="3512438"/>
            <a:ext cx="500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0099"/>
                </a:solidFill>
                <a:latin typeface="+mj-lt"/>
              </a:rPr>
              <a:t>-</a:t>
            </a:r>
            <a:endParaRPr lang="ru-RU" sz="35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836" y="4929198"/>
            <a:ext cx="500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0099"/>
                </a:solidFill>
                <a:latin typeface="+mj-lt"/>
              </a:rPr>
              <a:t>-</a:t>
            </a:r>
            <a:endParaRPr lang="ru-RU" sz="35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074" y="5905514"/>
            <a:ext cx="500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0099"/>
                </a:solidFill>
                <a:latin typeface="+mj-lt"/>
              </a:rPr>
              <a:t>-</a:t>
            </a:r>
            <a:endParaRPr lang="ru-RU" sz="35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072372"/>
            <a:ext cx="64291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C00000"/>
                </a:solidFill>
                <a:latin typeface="+mj-lt"/>
              </a:rPr>
              <a:t>В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1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2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3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7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8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5338" y="3072372"/>
            <a:ext cx="92866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err="1" smtClean="0">
                <a:solidFill>
                  <a:srgbClr val="000099"/>
                </a:solidFill>
                <a:latin typeface="+mj-lt"/>
              </a:rPr>
              <a:t>н</a:t>
            </a:r>
            <a:r>
              <a:rPr lang="ru-RU" sz="4000" u="sng" dirty="0" smtClean="0">
                <a:solidFill>
                  <a:srgbClr val="000099"/>
                </a:solidFill>
                <a:latin typeface="+mj-lt"/>
              </a:rPr>
              <a:t>/в</a:t>
            </a:r>
          </a:p>
          <a:p>
            <a:pPr algn="ctr"/>
            <a:r>
              <a:rPr lang="ru-RU" sz="4000" dirty="0" smtClean="0">
                <a:solidFill>
                  <a:srgbClr val="000099"/>
                </a:solidFill>
                <a:latin typeface="+mj-lt"/>
              </a:rPr>
              <a:t>4</a:t>
            </a:r>
          </a:p>
          <a:p>
            <a:pPr algn="ctr"/>
            <a:r>
              <a:rPr lang="ru-RU" sz="4000" dirty="0" smtClean="0">
                <a:solidFill>
                  <a:srgbClr val="000099"/>
                </a:solidFill>
                <a:latin typeface="+mj-lt"/>
              </a:rPr>
              <a:t>5</a:t>
            </a:r>
          </a:p>
          <a:p>
            <a:pPr algn="ctr"/>
            <a:r>
              <a:rPr lang="ru-RU" sz="4000" dirty="0" smtClean="0">
                <a:solidFill>
                  <a:srgbClr val="000099"/>
                </a:solidFill>
                <a:latin typeface="+mj-lt"/>
              </a:rPr>
              <a:t>6</a:t>
            </a:r>
          </a:p>
          <a:p>
            <a:pPr algn="ctr"/>
            <a:r>
              <a:rPr lang="ru-RU" sz="4000" dirty="0" smtClean="0">
                <a:solidFill>
                  <a:srgbClr val="000099"/>
                </a:solidFill>
                <a:latin typeface="+mj-lt"/>
              </a:rPr>
              <a:t>9</a:t>
            </a:r>
          </a:p>
          <a:p>
            <a:pPr algn="ctr"/>
            <a:r>
              <a:rPr lang="ru-RU" sz="4000" dirty="0" smtClean="0">
                <a:solidFill>
                  <a:srgbClr val="000099"/>
                </a:solidFill>
                <a:latin typeface="+mj-lt"/>
              </a:rPr>
              <a:t>10</a:t>
            </a:r>
            <a:endParaRPr lang="ru-RU" sz="4000" dirty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00166" y="214290"/>
            <a:ext cx="7429552" cy="11398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Домашнее задание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000232" y="1470043"/>
            <a:ext cx="7000924" cy="4530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Параграф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прочитать, пересказать, устно ответить на вопросы после параграфа.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Заполнить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адрес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куда отправится ваше письмо.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Подобрать материал о вероятности жизни на других планетах – письменно по желанию.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62066" y="250811"/>
            <a:ext cx="7429552" cy="11398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Домашнее задание</a:t>
            </a: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2000232" y="1571612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2000232" y="2998124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2000232" y="4000504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000108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Вспомнить строение </a:t>
            </a:r>
          </a:p>
          <a:p>
            <a:r>
              <a:rPr lang="ru-RU" sz="4000" dirty="0" smtClean="0">
                <a:latin typeface="+mj-lt"/>
              </a:rPr>
              <a:t>Солнечной системы.</a:t>
            </a:r>
            <a:endParaRPr lang="ru-RU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2605627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Узнать о влиянии Луны </a:t>
            </a:r>
          </a:p>
          <a:p>
            <a:r>
              <a:rPr lang="ru-RU" sz="4000" dirty="0" smtClean="0">
                <a:latin typeface="+mj-lt"/>
              </a:rPr>
              <a:t>на Землю.</a:t>
            </a:r>
            <a:endParaRPr lang="ru-RU" sz="4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4105825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Выяснить особенности </a:t>
            </a:r>
          </a:p>
          <a:p>
            <a:r>
              <a:rPr lang="ru-RU" sz="4000" dirty="0" smtClean="0">
                <a:latin typeface="+mj-lt"/>
              </a:rPr>
              <a:t>планеты Земля.</a:t>
            </a:r>
            <a:endParaRPr lang="ru-RU" sz="4000" dirty="0"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71604" y="1157272"/>
            <a:ext cx="428628" cy="4286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71604" y="2714620"/>
            <a:ext cx="428628" cy="4286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71604" y="4214818"/>
            <a:ext cx="428628" cy="4286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071670" y="5786454"/>
            <a:ext cx="2062178" cy="85725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500" b="1" dirty="0" smtClean="0">
                <a:solidFill>
                  <a:srgbClr val="FF0000"/>
                </a:solidFill>
                <a:latin typeface="+mj-lt"/>
              </a:rPr>
              <a:t>Узнать</a:t>
            </a:r>
            <a:endParaRPr kumimoji="0" lang="ru-RU" sz="3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306" y="890570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строение </a:t>
            </a:r>
          </a:p>
          <a:p>
            <a:r>
              <a:rPr lang="ru-RU" sz="4000" dirty="0" smtClean="0">
                <a:latin typeface="+mj-lt"/>
              </a:rPr>
              <a:t>Солнечной системы.</a:t>
            </a:r>
            <a:endParaRPr lang="ru-RU" sz="4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2428868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о влиянии Луны </a:t>
            </a:r>
          </a:p>
          <a:p>
            <a:r>
              <a:rPr lang="ru-RU" sz="4000" dirty="0" smtClean="0">
                <a:latin typeface="+mj-lt"/>
              </a:rPr>
              <a:t>на Землю.</a:t>
            </a:r>
            <a:endParaRPr lang="ru-RU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3962949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особенности </a:t>
            </a:r>
          </a:p>
          <a:p>
            <a:r>
              <a:rPr lang="ru-RU" sz="4000" dirty="0" smtClean="0">
                <a:latin typeface="+mj-lt"/>
              </a:rPr>
              <a:t>планеты Земля.</a:t>
            </a:r>
            <a:endParaRPr lang="ru-RU" sz="4000" dirty="0"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38582" y="5786454"/>
            <a:ext cx="3133748" cy="85725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500" b="1" dirty="0" smtClean="0">
                <a:solidFill>
                  <a:srgbClr val="FF0000"/>
                </a:solidFill>
                <a:latin typeface="+mj-lt"/>
              </a:rPr>
              <a:t>Вспомнить</a:t>
            </a:r>
            <a:endParaRPr kumimoji="0" lang="ru-RU" sz="3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653194" y="5786454"/>
            <a:ext cx="2776590" cy="85725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500" b="1" dirty="0" smtClean="0">
                <a:solidFill>
                  <a:srgbClr val="FF0000"/>
                </a:solidFill>
                <a:latin typeface="+mj-lt"/>
              </a:rPr>
              <a:t>Выяснить </a:t>
            </a:r>
            <a:endParaRPr kumimoji="0" lang="ru-RU" sz="3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85723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…..</a:t>
            </a:r>
            <a:endParaRPr lang="ru-RU" sz="4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235743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…..</a:t>
            </a:r>
            <a:endParaRPr lang="ru-RU" sz="4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3929066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…..</a:t>
            </a:r>
            <a:endParaRPr lang="ru-RU" sz="4000" dirty="0"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48" y="1014396"/>
            <a:ext cx="428628" cy="4286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2571744"/>
            <a:ext cx="428628" cy="4286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4348" y="4071942"/>
            <a:ext cx="428628" cy="4286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-0.00069 -0.01273 0.00035 -0.02523 -0.00191 -0.03704 C -0.00503 -0.05671 -0.0118 -0.05671 -0.02066 -0.06435 C -0.02465 -0.06782 -0.0276 -0.07431 -0.03194 -0.07662 C -0.04843 -0.08542 -0.06562 -0.0919 -0.08281 -0.09491 C -0.09652 -0.09722 -0.11041 -0.09815 -0.12413 -0.10093 C -0.13107 -0.10231 -0.13784 -0.10625 -0.14496 -0.10718 C -0.17066 -0.10926 -0.19652 -0.10903 -0.22222 -0.11019 C -0.23455 -0.12361 -0.23715 -0.1375 -0.24288 -0.15903 C -0.24739 -0.17593 -0.25208 -0.19352 -0.25607 -0.21065 C -0.26128 -0.23333 -0.25399 -0.21366 -0.2618 -0.23218 C -0.26458 -0.25139 -0.26979 -0.26736 -0.27673 -0.2838 C -0.27673 -0.28356 -0.28159 -0.30694 -0.28246 -0.31134 C -0.28437 -0.32176 -0.28836 -0.3331 -0.29184 -0.3419 C -0.29948 -0.38588 -0.30191 -0.43125 -0.30503 -0.47639 C -0.30711 -0.50787 -0.31093 -0.53912 -0.3125 -0.57083 C -0.31475 -0.67037 -0.31441 -0.62338 -0.31441 -0.71065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3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 C 0.00191 -0.00116 0.00451 -0.00093 0.00607 -0.00324 C 0.00764 -0.00556 0.00833 -0.00926 0.00833 -0.0125 C 0.00833 -0.03889 0.00729 -0.06551 0.00607 -0.09213 C 0.00573 -0.09792 0.00104 -0.10926 -0.00018 -0.11343 C -0.00539 -0.13287 -0.01111 -0.15162 -0.01893 -0.16875 C -0.01927 -0.17037 -0.02188 -0.18773 -0.02309 -0.19005 C -0.02466 -0.19398 -0.02743 -0.19606 -0.02934 -0.19954 C -0.03091 -0.20231 -0.03212 -0.20556 -0.03351 -0.20856 C -0.03559 -0.21366 -0.03716 -0.21944 -0.03976 -0.22384 C -0.04132 -0.22662 -0.04427 -0.22731 -0.04601 -0.23009 C -0.04844 -0.23356 -0.05018 -0.23819 -0.05226 -0.24236 C -0.05591 -0.25856 -0.05313 -0.24861 -0.06268 -0.26968 C -0.06684 -0.27917 -0.07066 -0.30602 -0.07518 -0.31875 C -0.08334 -0.3794 -0.08143 -0.41875 -0.08143 -0.49028 " pathEditMode="relative" rAng="0" ptsTypes="ffffffffffffff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 C -0.00347 -0.02176 0.00052 -0.00671 -0.00799 -0.02361 C -0.0217 -0.05185 -0.02604 -0.05532 -0.04306 -0.07338 C -0.05625 -0.0875 -0.04479 -0.08079 -0.05851 -0.08657 C -0.06441 -0.10162 -0.07292 -0.10532 -0.08177 -0.11319 C -0.08802 -0.11852 -0.09531 -0.12407 -0.10104 -0.12986 C -0.11059 -0.13866 -0.11146 -0.14398 -0.12066 -0.14977 C -0.13194 -0.15718 -0.1434 -0.15787 -0.15556 -0.15995 C -0.18108 -0.17431 -0.20972 -0.17083 -0.23507 -0.15648 C -0.37569 -0.15856 -0.37986 -0.14884 -0.46215 -0.16644 C -0.48056 -0.17708 -0.49687 -0.18889 -0.51667 -0.19306 C -0.52535 -0.20046 -0.53021 -0.20625 -0.53976 -0.20972 C -0.54792 -0.21852 -0.55608 -0.22222 -0.5651 -0.22639 C -0.57431 -0.23681 -0.58246 -0.25139 -0.59201 -0.25926 " pathEditMode="relative" rAng="0" ptsTypes="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-1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000249" y="214290"/>
            <a:ext cx="5360195" cy="4159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Живи, Земля, живи Земля,</a:t>
            </a:r>
          </a:p>
        </p:txBody>
      </p:sp>
      <p:sp>
        <p:nvSpPr>
          <p:cNvPr id="5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051049" y="773105"/>
            <a:ext cx="4428779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вы поймите, люди,</a:t>
            </a:r>
          </a:p>
        </p:txBody>
      </p:sp>
      <p:sp>
        <p:nvSpPr>
          <p:cNvPr id="6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051050" y="1277930"/>
            <a:ext cx="5277476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Такой Земли, такой Земли</a:t>
            </a:r>
          </a:p>
        </p:txBody>
      </p:sp>
      <p:sp>
        <p:nvSpPr>
          <p:cNvPr id="7" name="WordArt 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124075" y="1854193"/>
            <a:ext cx="494825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Родной Земли не будет!</a:t>
            </a:r>
          </a:p>
        </p:txBody>
      </p:sp>
      <p:pic>
        <p:nvPicPr>
          <p:cNvPr id="8" name="Picture 11" descr="P20603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1" y="4149725"/>
            <a:ext cx="27860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21163"/>
            <a:ext cx="3000364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3143250"/>
            <a:ext cx="36004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928662" y="357166"/>
            <a:ext cx="8143932" cy="5143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45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 Наш  урок  подошёл  к концу, </a:t>
            </a:r>
          </a:p>
          <a:p>
            <a:pPr marL="4445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 и я хочу сказать ...</a:t>
            </a:r>
          </a:p>
          <a:p>
            <a:pPr marL="4445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445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Мне больше всего удалось ... </a:t>
            </a:r>
          </a:p>
          <a:p>
            <a:pPr marL="4445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Я  могу себя похвалить за… </a:t>
            </a:r>
          </a:p>
          <a:p>
            <a:pPr marL="4445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Я  могу похвалить одноклассников за...</a:t>
            </a:r>
          </a:p>
          <a:p>
            <a:pPr marL="4445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Меня удивило…</a:t>
            </a:r>
          </a:p>
          <a:p>
            <a:pPr marL="4445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Для меня было открытием то, что ... </a:t>
            </a:r>
          </a:p>
          <a:p>
            <a:pPr marL="4445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На мой взгляд, не удалось…, потому что… </a:t>
            </a:r>
          </a:p>
          <a:p>
            <a:pPr marL="4445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На будущее я учту…</a:t>
            </a:r>
          </a:p>
          <a:p>
            <a:pPr marL="4445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3" y="533400"/>
            <a:ext cx="8715375" cy="56102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71604" y="503225"/>
            <a:ext cx="6929486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Объекты изучения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85918" y="1571612"/>
            <a:ext cx="6643734" cy="32147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Солнечная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система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Земля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Луна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357430"/>
            <a:ext cx="4432250" cy="4276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>
            <a:spLocks noChangeAspect="1"/>
          </p:cNvSpPr>
          <p:nvPr/>
        </p:nvSpPr>
        <p:spPr>
          <a:xfrm>
            <a:off x="1785918" y="1785926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1785918" y="2498058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1785918" y="3214686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33504" y="538142"/>
            <a:ext cx="6929486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Объекты изучения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15028"/>
          <a:stretch>
            <a:fillRect/>
          </a:stretch>
        </p:blipFill>
        <p:spPr bwMode="auto">
          <a:xfrm>
            <a:off x="0" y="24"/>
            <a:ext cx="91664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338398" y="1390672"/>
            <a:ext cx="37338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Медвежонок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Ветчину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Закусил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Малиной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Юркий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Суслик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Утащил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Ножик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Перочинный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000760" y="1390672"/>
            <a:ext cx="304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3500" b="1" dirty="0">
                <a:latin typeface="+mj-lt"/>
              </a:rPr>
              <a:t>Меркурий</a:t>
            </a:r>
          </a:p>
          <a:p>
            <a:pPr marL="411163" indent="-342900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3500" b="1" dirty="0">
                <a:latin typeface="+mj-lt"/>
              </a:rPr>
              <a:t>Венера</a:t>
            </a:r>
          </a:p>
          <a:p>
            <a:pPr marL="411163" indent="-342900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3500" b="1" dirty="0">
                <a:latin typeface="+mj-lt"/>
              </a:rPr>
              <a:t>Земля</a:t>
            </a:r>
          </a:p>
          <a:p>
            <a:pPr marL="411163" indent="-342900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3500" b="1" dirty="0">
                <a:latin typeface="+mj-lt"/>
              </a:rPr>
              <a:t>Марс</a:t>
            </a:r>
          </a:p>
          <a:p>
            <a:pPr marL="411163" indent="-342900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3500" b="1" dirty="0">
                <a:latin typeface="+mj-lt"/>
              </a:rPr>
              <a:t>Юпитер</a:t>
            </a:r>
          </a:p>
          <a:p>
            <a:pPr marL="411163" indent="-342900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3500" b="1" dirty="0">
                <a:latin typeface="+mj-lt"/>
              </a:rPr>
              <a:t>Сатурн</a:t>
            </a:r>
          </a:p>
          <a:p>
            <a:pPr marL="411163" indent="-342900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3500" b="1" dirty="0">
                <a:latin typeface="+mj-lt"/>
              </a:rPr>
              <a:t>Уран</a:t>
            </a:r>
          </a:p>
          <a:p>
            <a:pPr marL="411163" indent="-342900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3500" b="1" dirty="0">
                <a:latin typeface="+mj-lt"/>
              </a:rPr>
              <a:t>Нептун</a:t>
            </a:r>
          </a:p>
          <a:p>
            <a:pPr marL="411163" indent="-342900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3500" b="1" dirty="0">
                <a:latin typeface="+mj-lt"/>
              </a:rPr>
              <a:t>Плутон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71604" y="503225"/>
            <a:ext cx="6929486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Стихотворение</a:t>
            </a:r>
            <a:endParaRPr kumimoji="0" lang="ru-RU" sz="45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33504" y="538142"/>
            <a:ext cx="6929486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Стихотворение</a:t>
            </a:r>
            <a:endParaRPr kumimoji="0" lang="ru-RU" sz="4500" b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343134" y="1376348"/>
            <a:ext cx="947718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М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В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З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М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Ю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С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У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Н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П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72224" y="1376348"/>
            <a:ext cx="947718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М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В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З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М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Ю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С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У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Н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П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714487"/>
            <a:ext cx="8572560" cy="494011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1538" y="357166"/>
            <a:ext cx="7572428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Сравнительные размеры Солнца и планет</a:t>
            </a:r>
            <a:endParaRPr kumimoji="0" lang="ru-RU" sz="40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28688" y="393687"/>
            <a:ext cx="7358114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Сравнительные размеры Солнца и планет</a:t>
            </a:r>
            <a:endParaRPr kumimoji="0" lang="ru-RU" sz="4000" b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4282" y="285728"/>
          <a:ext cx="4870391" cy="4357718"/>
        </p:xfrm>
        <a:graphic>
          <a:graphicData uri="http://schemas.openxmlformats.org/presentationml/2006/ole">
            <p:oleObj spid="_x0000_s2050" name="Bitmap Image" r:id="rId3" imgW="3057143" imgH="2666667" progId="PBrush">
              <p:embed/>
            </p:oleObj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57818" y="1100134"/>
            <a:ext cx="3133747" cy="318612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Солнце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– центральное тело солнечной системы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500694" y="4071942"/>
          <a:ext cx="3308344" cy="2481258"/>
        </p:xfrm>
        <a:graphic>
          <a:graphicData uri="http://schemas.openxmlformats.org/presentationml/2006/ole">
            <p:oleObj spid="_x0000_s2051" name="Точечный рисунок" r:id="rId4" imgW="3048426" imgH="2285714" progId="PBrush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1009</Words>
  <Application>Microsoft Office PowerPoint</Application>
  <PresentationFormat>Экран (4:3)</PresentationFormat>
  <Paragraphs>314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Тема Office</vt:lpstr>
      <vt:lpstr>Точечный рисунок</vt:lpstr>
      <vt:lpstr>Bitmap 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МОУ СОШ № 1</cp:lastModifiedBy>
  <cp:revision>24</cp:revision>
  <dcterms:created xsi:type="dcterms:W3CDTF">2013-08-25T13:41:46Z</dcterms:created>
  <dcterms:modified xsi:type="dcterms:W3CDTF">2014-11-12T06:08:52Z</dcterms:modified>
</cp:coreProperties>
</file>